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6"/>
  </p:notesMasterIdLst>
  <p:handoutMasterIdLst>
    <p:handoutMasterId r:id="rId17"/>
  </p:handoutMasterIdLst>
  <p:sldIdLst>
    <p:sldId id="656" r:id="rId2"/>
    <p:sldId id="550" r:id="rId3"/>
    <p:sldId id="659" r:id="rId4"/>
    <p:sldId id="658" r:id="rId5"/>
    <p:sldId id="657" r:id="rId6"/>
    <p:sldId id="669" r:id="rId7"/>
    <p:sldId id="660" r:id="rId8"/>
    <p:sldId id="674" r:id="rId9"/>
    <p:sldId id="661" r:id="rId10"/>
    <p:sldId id="673" r:id="rId11"/>
    <p:sldId id="662" r:id="rId12"/>
    <p:sldId id="663" r:id="rId13"/>
    <p:sldId id="675" r:id="rId14"/>
    <p:sldId id="590" r:id="rId15"/>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850C7-1974-442E-BC20-825376600AF8}" v="7" dt="2023-02-24T15:44:29.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varScale="1">
        <p:scale>
          <a:sx n="85" d="100"/>
          <a:sy n="85" d="100"/>
        </p:scale>
        <p:origin x="1962" y="96"/>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685554"/>
            <a:ext cx="2971697"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685554"/>
            <a:ext cx="2971696"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2980998"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3" y="1"/>
            <a:ext cx="2980997"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algn="r" defTabSz="891041">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89000" y="673100"/>
            <a:ext cx="5080000" cy="38115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5" y="4513221"/>
            <a:ext cx="5062891" cy="4121349"/>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2" y="8691791"/>
            <a:ext cx="2980998" cy="449091"/>
          </a:xfrm>
          <a:prstGeom prst="rect">
            <a:avLst/>
          </a:prstGeom>
          <a:noFill/>
          <a:ln w="9525">
            <a:noFill/>
            <a:miter lim="800000"/>
            <a:headEnd/>
            <a:tailEnd/>
          </a:ln>
        </p:spPr>
        <p:txBody>
          <a:bodyPr vert="horz" wrap="square" lIns="89014" tIns="44508" rIns="89014" bIns="44508" numCol="1" anchor="b"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5" y="8685406"/>
            <a:ext cx="2972107" cy="457046"/>
          </a:xfrm>
          <a:prstGeom prst="rect">
            <a:avLst/>
          </a:prstGeom>
        </p:spPr>
        <p:txBody>
          <a:bodyPr vert="horz" lIns="88957" tIns="44478" rIns="88957" bIns="44478"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eaLnBrk="0" hangingPunct="0">
              <a:defRPr sz="4300">
                <a:solidFill>
                  <a:srgbClr val="FF0000"/>
                </a:solidFill>
                <a:latin typeface="Arial" charset="0"/>
                <a:ea typeface="ＭＳ Ｐゴシック" pitchFamily="34" charset="-128"/>
              </a:defRPr>
            </a:lvl1pPr>
            <a:lvl2pPr marL="727868" indent="-279949" defTabSz="912946" eaLnBrk="0" hangingPunct="0">
              <a:defRPr sz="4300">
                <a:solidFill>
                  <a:srgbClr val="FF0000"/>
                </a:solidFill>
                <a:latin typeface="Arial" charset="0"/>
                <a:ea typeface="ＭＳ Ｐゴシック" pitchFamily="34" charset="-128"/>
              </a:defRPr>
            </a:lvl2pPr>
            <a:lvl3pPr marL="1119797" indent="-223959" defTabSz="912946" eaLnBrk="0" hangingPunct="0">
              <a:defRPr sz="4300">
                <a:solidFill>
                  <a:srgbClr val="FF0000"/>
                </a:solidFill>
                <a:latin typeface="Arial" charset="0"/>
                <a:ea typeface="ＭＳ Ｐゴシック" pitchFamily="34" charset="-128"/>
              </a:defRPr>
            </a:lvl3pPr>
            <a:lvl4pPr marL="1567716" indent="-223959" defTabSz="912946" eaLnBrk="0" hangingPunct="0">
              <a:defRPr sz="4300">
                <a:solidFill>
                  <a:srgbClr val="FF0000"/>
                </a:solidFill>
                <a:latin typeface="Arial" charset="0"/>
                <a:ea typeface="ＭＳ Ｐゴシック" pitchFamily="34" charset="-128"/>
              </a:defRPr>
            </a:lvl4pPr>
            <a:lvl5pPr marL="2015635" indent="-223959" defTabSz="912946" eaLnBrk="0" hangingPunct="0">
              <a:defRPr sz="4300">
                <a:solidFill>
                  <a:srgbClr val="FF0000"/>
                </a:solidFill>
                <a:latin typeface="Arial" charset="0"/>
                <a:ea typeface="ＭＳ Ｐゴシック" pitchFamily="34" charset="-128"/>
              </a:defRPr>
            </a:lvl5pPr>
            <a:lvl6pPr marL="2463554"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6pPr>
            <a:lvl7pPr marL="2911472"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7pPr>
            <a:lvl8pPr marL="3359391"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8pPr>
            <a:lvl9pPr marL="3807310"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46175" y="687388"/>
            <a:ext cx="4567238" cy="3427412"/>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a:ea typeface="ＭＳ Ｐゴシック" pitchFamily="34" charset="-128"/>
              </a:rPr>
              <a:t>USE</a:t>
            </a:r>
            <a:r>
              <a:rPr lang="en-US" altLang="en-US" sz="4000" baseline="0" dirty="0">
                <a:ea typeface="ＭＳ Ｐゴシック" pitchFamily="34" charset="-128"/>
              </a:rPr>
              <a:t> THIS EXAMPLE TO CLARIFY THE UNIT SPECIFIC PROGRAM.  </a:t>
            </a:r>
            <a:endParaRPr lang="en-US" altLang="en-US" sz="4000" dirty="0">
              <a:ea typeface="ＭＳ Ｐゴシック" pitchFamily="34" charset="-128"/>
            </a:endParaRP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a:t>
            </a:r>
            <a:r>
              <a:rPr lang="en-US" sz="1800" baseline="0" dirty="0"/>
              <a:t> in the timing of completing the NAVMC.</a:t>
            </a:r>
          </a:p>
          <a:p>
            <a:pPr eaLnBrk="1" hangingPunct="1">
              <a:spcBef>
                <a:spcPct val="0"/>
              </a:spcBef>
            </a:pPr>
            <a:endParaRPr lang="en-US" sz="1800" baseline="0" dirty="0"/>
          </a:p>
          <a:p>
            <a:pPr eaLnBrk="1" hangingPunct="1">
              <a:spcBef>
                <a:spcPct val="0"/>
              </a:spcBef>
            </a:pPr>
            <a:r>
              <a:rPr lang="en-US" sz="1800" baseline="0" dirty="0"/>
              <a:t>If the resolution is straight forward and easily documented, the commander can sign the form and use the follow up ensure actions are completed.</a:t>
            </a:r>
          </a:p>
          <a:p>
            <a:pPr eaLnBrk="1" hangingPunct="1">
              <a:spcBef>
                <a:spcPct val="0"/>
              </a:spcBef>
            </a:pPr>
            <a:endParaRPr lang="en-US" sz="1800" baseline="0" dirty="0"/>
          </a:p>
          <a:p>
            <a:pPr eaLnBrk="1" hangingPunct="1">
              <a:spcBef>
                <a:spcPct val="0"/>
              </a:spcBef>
            </a:pPr>
            <a:r>
              <a:rPr lang="en-US" sz="1800" baseline="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baseline="0" dirty="0"/>
          </a:p>
          <a:p>
            <a:pPr eaLnBrk="1" hangingPunct="1">
              <a:spcBef>
                <a:spcPct val="0"/>
              </a:spcBef>
            </a:pPr>
            <a:r>
              <a:rPr lang="en-US" sz="1800" baseline="0" dirty="0"/>
              <a:t>If actions such as a command investigation or legal proceedings are warranted, the commander does not need to wait for the results to inform the Marine of the intended actions.  The Marine is not guaranteed to be satisfied with the actions taken.</a:t>
            </a:r>
            <a:endParaRPr lang="en-US" sz="18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a:t>
            </a:r>
            <a:r>
              <a:rPr lang="en-US" sz="1600" baseline="0" dirty="0">
                <a:latin typeface="Arial" panose="020B0604020202020204" pitchFamily="34" charset="0"/>
                <a:cs typeface="Arial" panose="020B0604020202020204" pitchFamily="34" charset="0"/>
              </a:rPr>
              <a:t> when the applicant accepts a commander not identified in block 5a, but the applicant accepts to resolve the grievance.  </a:t>
            </a:r>
          </a:p>
          <a:p>
            <a:pPr eaLnBrk="1" hangingPunct="1">
              <a:spcBef>
                <a:spcPct val="0"/>
              </a:spcBef>
            </a:pP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Any denied Masts are acknowledged with the third block and explained in block 10.</a:t>
            </a:r>
            <a:br>
              <a:rPr lang="en-US" sz="1600" baseline="0" dirty="0">
                <a:latin typeface="Arial" panose="020B0604020202020204" pitchFamily="34" charset="0"/>
                <a:cs typeface="Arial" panose="020B0604020202020204" pitchFamily="34" charset="0"/>
              </a:rPr>
            </a:b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7" y="4513222"/>
            <a:ext cx="5062891" cy="4262773"/>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0" y="8663723"/>
            <a:ext cx="2980996"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a:t>
            </a:r>
            <a:r>
              <a:rPr lang="en-US" sz="2000" baseline="0" dirty="0"/>
              <a:t>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a:t>
            </a:r>
            <a:r>
              <a:rPr lang="en-US" sz="2000" baseline="0" dirty="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a:p>
          <a:p>
            <a:pPr eaLnBrk="1" hangingPunct="1">
              <a:spcBef>
                <a:spcPct val="0"/>
              </a:spcBef>
            </a:pPr>
            <a:r>
              <a:rPr lang="en-US" sz="2000" baseline="0" dirty="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a:t>
            </a:r>
            <a:r>
              <a:rPr lang="en-US" sz="2000" baseline="0" dirty="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a:p>
          <a:p>
            <a:pPr eaLnBrk="1" hangingPunct="1">
              <a:spcBef>
                <a:spcPct val="0"/>
              </a:spcBef>
            </a:pPr>
            <a:r>
              <a:rPr lang="en-US" sz="2000" baseline="0" dirty="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2/24/2023</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pic>
        <p:nvPicPr>
          <p:cNvPr id="2" name="Picture 1">
            <a:extLst>
              <a:ext uri="{FF2B5EF4-FFF2-40B4-BE49-F238E27FC236}">
                <a16:creationId xmlns:a16="http://schemas.microsoft.com/office/drawing/2014/main" id="{4B2BE6A4-B3E3-5127-1E64-04DD5E66FB20}"/>
              </a:ext>
            </a:extLst>
          </p:cNvPr>
          <p:cNvPicPr>
            <a:picLocks noChangeAspect="1"/>
          </p:cNvPicPr>
          <p:nvPr userDrawn="1"/>
        </p:nvPicPr>
        <p:blipFill>
          <a:blip r:embed="rId2"/>
          <a:stretch>
            <a:fillRect/>
          </a:stretch>
        </p:blipFill>
        <p:spPr>
          <a:xfrm>
            <a:off x="-496447" y="587612"/>
            <a:ext cx="3659893" cy="2829435"/>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pic>
        <p:nvPicPr>
          <p:cNvPr id="3" name="Picture 2" descr="A picture containing text, sign&#10;&#10;Description automatically generated">
            <a:extLst>
              <a:ext uri="{FF2B5EF4-FFF2-40B4-BE49-F238E27FC236}">
                <a16:creationId xmlns:a16="http://schemas.microsoft.com/office/drawing/2014/main" id="{3D522CC1-B117-EB2B-EC66-00AE0BAC9F0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17718" t="7067" r="17450" b="7971"/>
          <a:stretch/>
        </p:blipFill>
        <p:spPr>
          <a:xfrm>
            <a:off x="228600" y="136308"/>
            <a:ext cx="768451" cy="778092"/>
          </a:xfrm>
          <a:prstGeom prst="rect">
            <a:avLst/>
          </a:prstGeom>
          <a:effectLst>
            <a:reflection stA="50000" endPos="31000" dist="12700" dir="5400000" sy="-100000" algn="bl" rotWithShape="0"/>
          </a:effectLst>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4000" dirty="0">
                <a:solidFill>
                  <a:srgbClr val="000066"/>
                </a:solidFill>
                <a:effectLst>
                  <a:outerShdw blurRad="38100" dist="38100" dir="2700000" algn="tl">
                    <a:srgbClr val="000000">
                      <a:alpha val="43137"/>
                    </a:srgbClr>
                  </a:outerShdw>
                </a:effectLst>
                <a:latin typeface="+mj-lt"/>
                <a:cs typeface="Times New Roman" pitchFamily="18" charset="0"/>
              </a:rPr>
              <a:t>ORGANIZATIONAL NAME</a:t>
            </a:r>
          </a:p>
          <a:p>
            <a:pPr algn="ctr"/>
            <a:r>
              <a:rPr lang="en-US" altLang="en-US" sz="40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Sergeant Major </a:t>
            </a:r>
            <a:r>
              <a:rPr lang="en-US" sz="3200" dirty="0" err="1">
                <a:solidFill>
                  <a:srgbClr val="000066"/>
                </a:solidFill>
                <a:effectLst>
                  <a:outerShdw blurRad="38100" dist="38100" dir="2700000" algn="tl">
                    <a:srgbClr val="000000">
                      <a:alpha val="43137"/>
                    </a:srgbClr>
                  </a:outerShdw>
                </a:effectLst>
                <a:latin typeface="+mn-lt"/>
                <a:ea typeface="ＭＳ Ｐゴシック" pitchFamily="34" charset="-128"/>
              </a:rPr>
              <a:t>Wolken</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800" dirty="0">
                <a:solidFill>
                  <a:srgbClr val="000066"/>
                </a:solidFill>
                <a:effectLst>
                  <a:outerShdw blurRad="38100" dist="38100" dir="2700000" algn="tl">
                    <a:srgbClr val="000000">
                      <a:alpha val="43137"/>
                    </a:srgbClr>
                  </a:outerShdw>
                </a:effectLst>
                <a:latin typeface="+mn-lt"/>
                <a:ea typeface="ＭＳ Ｐゴシック" pitchFamily="34" charset="-128"/>
              </a:rPr>
              <a:t>Updated August 2019</a:t>
            </a:r>
            <a:endParaRPr lang="en-US" sz="3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862322"/>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Inspector General</a:t>
            </a:r>
          </a:p>
          <a:p>
            <a:pPr marL="1257300" lvl="2" indent="-342900">
              <a:buFont typeface="Courier New" panose="02070309020205020404" pitchFamily="49" charset="0"/>
              <a:buChar char="o"/>
            </a:pPr>
            <a:r>
              <a:rPr lang="en-US" sz="2000" dirty="0">
                <a:solidFill>
                  <a:srgbClr val="000066"/>
                </a:solidFill>
              </a:rPr>
              <a:t>123-456-7890</a:t>
            </a: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21550-4413-4B0E-93CD-19B1BCEAAD0C}"/>
</file>

<file path=customXml/itemProps2.xml><?xml version="1.0" encoding="utf-8"?>
<ds:datastoreItem xmlns:ds="http://schemas.openxmlformats.org/officeDocument/2006/customXml" ds:itemID="{6268472B-0F61-49A6-9C81-852FE2B69E63}"/>
</file>

<file path=customXml/itemProps3.xml><?xml version="1.0" encoding="utf-8"?>
<ds:datastoreItem xmlns:ds="http://schemas.openxmlformats.org/officeDocument/2006/customXml" ds:itemID="{DE43954E-EE3E-4802-A5F9-F966CD9E86A1}"/>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58452</TotalTime>
  <Words>1311</Words>
  <Application>Microsoft Office PowerPoint</Application>
  <PresentationFormat>On-screen Show (4:3)</PresentationFormat>
  <Paragraphs>168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Times New Roman</vt:lpstr>
      <vt:lpstr>Wingdings</vt:lpstr>
      <vt:lpstr>Special Interest Template</vt:lpstr>
      <vt:lpstr>Sergeant Major Wolken  Updated August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Sanchez Cpl Sonny</cp:lastModifiedBy>
  <cp:revision>1638</cp:revision>
  <cp:lastPrinted>2019-08-02T13:22:07Z</cp:lastPrinted>
  <dcterms:created xsi:type="dcterms:W3CDTF">2000-07-21T18:28:33Z</dcterms:created>
  <dcterms:modified xsi:type="dcterms:W3CDTF">2023-02-24T16:22:20Z</dcterms:modified>
</cp:coreProperties>
</file>