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539" r:id="rId2"/>
    <p:sldId id="594" r:id="rId3"/>
    <p:sldId id="554" r:id="rId4"/>
    <p:sldId id="601" r:id="rId5"/>
    <p:sldId id="586" r:id="rId6"/>
    <p:sldId id="585" r:id="rId7"/>
    <p:sldId id="605" r:id="rId8"/>
    <p:sldId id="595" r:id="rId9"/>
    <p:sldId id="606" r:id="rId10"/>
    <p:sldId id="596" r:id="rId11"/>
    <p:sldId id="599" r:id="rId12"/>
    <p:sldId id="583" r:id="rId13"/>
    <p:sldId id="604" r:id="rId14"/>
    <p:sldId id="602" r:id="rId15"/>
    <p:sldId id="590" r:id="rId16"/>
    <p:sldId id="592" r:id="rId17"/>
    <p:sldId id="598" r:id="rId18"/>
    <p:sldId id="603" r:id="rId19"/>
  </p:sldIdLst>
  <p:sldSz cx="9144000" cy="6858000" type="screen4x3"/>
  <p:notesSz cx="69850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669900"/>
    <a:srgbClr val="008000"/>
    <a:srgbClr val="CC9900"/>
    <a:srgbClr val="CC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85882" autoAdjust="0"/>
  </p:normalViewPr>
  <p:slideViewPr>
    <p:cSldViewPr>
      <p:cViewPr>
        <p:scale>
          <a:sx n="75" d="100"/>
          <a:sy n="75" d="100"/>
        </p:scale>
        <p:origin x="-9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112" y="-90"/>
      </p:cViewPr>
      <p:guideLst>
        <p:guide orient="horz" pos="2924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004" cy="465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3" tIns="46532" rIns="93063" bIns="46532" numCol="1" anchor="t" anchorCtr="0" compatLnSpc="1">
            <a:prstTxWarp prst="textNoShape">
              <a:avLst/>
            </a:prstTxWarp>
          </a:bodyPr>
          <a:lstStyle>
            <a:lvl1pPr algn="l" defTabSz="93125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400" y="0"/>
            <a:ext cx="3028004" cy="465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3" tIns="46532" rIns="93063" bIns="46532" numCol="1" anchor="t" anchorCtr="0" compatLnSpc="1">
            <a:prstTxWarp prst="textNoShape">
              <a:avLst/>
            </a:prstTxWarp>
          </a:bodyPr>
          <a:lstStyle>
            <a:lvl1pPr algn="r" defTabSz="93125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508DE7F-C571-4EBF-AE8B-A85FCD4C3862}" type="datetime1">
              <a:rPr lang="en-US"/>
              <a:pPr>
                <a:defRPr/>
              </a:pPr>
              <a:t>10/30/2012</a:t>
            </a:fld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58"/>
            <a:ext cx="3028004" cy="465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3" tIns="46532" rIns="93063" bIns="46532" numCol="1" anchor="b" anchorCtr="0" compatLnSpc="1">
            <a:prstTxWarp prst="textNoShape">
              <a:avLst/>
            </a:prstTxWarp>
          </a:bodyPr>
          <a:lstStyle>
            <a:lvl1pPr algn="l" defTabSz="93125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400" y="8816958"/>
            <a:ext cx="3028004" cy="465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3" tIns="46532" rIns="93063" bIns="46532" numCol="1" anchor="b" anchorCtr="0" compatLnSpc="1">
            <a:prstTxWarp prst="textNoShape">
              <a:avLst/>
            </a:prstTxWarp>
          </a:bodyPr>
          <a:lstStyle>
            <a:lvl1pPr algn="r" defTabSz="93125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BB9DD1A-72D1-45DE-AFE9-7E27569AF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004" cy="465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3" tIns="46532" rIns="93063" bIns="46532" numCol="1" anchor="t" anchorCtr="0" compatLnSpc="1">
            <a:prstTxWarp prst="textNoShape">
              <a:avLst/>
            </a:prstTxWarp>
          </a:bodyPr>
          <a:lstStyle>
            <a:lvl1pPr algn="l" defTabSz="93125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997" y="0"/>
            <a:ext cx="3028003" cy="465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3" tIns="46532" rIns="93063" bIns="46532" numCol="1" anchor="t" anchorCtr="0" compatLnSpc="1">
            <a:prstTxWarp prst="textNoShape">
              <a:avLst/>
            </a:prstTxWarp>
          </a:bodyPr>
          <a:lstStyle>
            <a:lvl1pPr algn="r" defTabSz="93125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F2A4DA1-ABD2-479B-B83C-875E3A38D7AE}" type="datetime1">
              <a:rPr lang="en-US"/>
              <a:pPr>
                <a:defRPr/>
              </a:pPr>
              <a:t>10/30/2012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5325"/>
            <a:ext cx="4640262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5" y="4410078"/>
            <a:ext cx="5120631" cy="417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3" tIns="46532" rIns="93063" bIns="465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56"/>
            <a:ext cx="3028004" cy="46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3" tIns="46532" rIns="93063" bIns="46532" numCol="1" anchor="b" anchorCtr="0" compatLnSpc="1">
            <a:prstTxWarp prst="textNoShape">
              <a:avLst/>
            </a:prstTxWarp>
          </a:bodyPr>
          <a:lstStyle>
            <a:lvl1pPr algn="l" defTabSz="93125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997" y="8818556"/>
            <a:ext cx="3028003" cy="46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3" tIns="46532" rIns="93063" bIns="46532" numCol="1" anchor="b" anchorCtr="0" compatLnSpc="1">
            <a:prstTxWarp prst="textNoShape">
              <a:avLst/>
            </a:prstTxWarp>
          </a:bodyPr>
          <a:lstStyle>
            <a:lvl1pPr algn="r" defTabSz="93125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7E573C0-FC7E-4CA6-B291-E347B4FFC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C87DB3D-7933-4629-9AF8-F9A095A4087F}" type="datetime1">
              <a:rPr lang="en-US" smtClean="0">
                <a:latin typeface="Arial" charset="0"/>
              </a:rPr>
              <a:pPr/>
              <a:t>10/30/2012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2000" dirty="0" smtClean="0">
                <a:latin typeface="Arial" charset="0"/>
              </a:rPr>
              <a:t>Old Aurora is east of Behrman Street (which is east of Algiers).  </a:t>
            </a:r>
          </a:p>
          <a:p>
            <a:pPr eaLnBrk="1" hangingPunct="1"/>
            <a:endParaRPr lang="en-US" sz="2000" dirty="0" smtClean="0">
              <a:latin typeface="Arial" charset="0"/>
            </a:endParaRPr>
          </a:p>
          <a:p>
            <a:pPr eaLnBrk="1" hangingPunct="1"/>
            <a:r>
              <a:rPr lang="en-US" sz="2000" dirty="0" smtClean="0">
                <a:latin typeface="Arial" charset="0"/>
              </a:rPr>
              <a:t>This is not all the ZIP  codes, just the ones with the highest numbers.</a:t>
            </a: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0DA90-C584-4F3D-A822-1BE49B80B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C8301-1071-4C0F-9C6B-8A2E6F185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52400"/>
            <a:ext cx="21907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198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B6DF4-88AB-4325-AF92-70F162EAB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5AD2A-6472-433B-9E73-A6EBB1AE0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E6AA5-1860-4212-9F7F-BA6A07AD9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4305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447800"/>
            <a:ext cx="4305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A5A48-8237-44BF-83BC-29266583E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8F2C3-5B41-4A03-9F16-7B110D399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32894-2ACD-4960-9EE5-941A53DD7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9EF4E-E07B-471E-814D-ED805F3AC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066FF-6AEC-4C7E-9842-AAD79C611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5C87E-1D03-42BD-9463-C39A75453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C:\TEMP\bluebar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1524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447800"/>
            <a:ext cx="8763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EE592A4-C824-49C1-9ABD-E8DB2AF3E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6" descr="C:\TEMP\bluebar.JPG"/>
          <p:cNvPicPr>
            <a:picLocks noChangeAspect="1" noChangeArrowheads="1"/>
          </p:cNvPicPr>
          <p:nvPr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0" y="1066800"/>
            <a:ext cx="9144000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7" descr="New Logo 2x2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frmccs@usmc.mi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rforres.marines.mil/GeneralSpecialStaff/MarineCorpsCommunityServices.asp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229600" cy="2286000"/>
          </a:xfrm>
        </p:spPr>
        <p:txBody>
          <a:bodyPr/>
          <a:lstStyle/>
          <a:p>
            <a:pPr eaLnBrk="1" hangingPunct="1"/>
            <a:r>
              <a:rPr lang="en-US" b="1" dirty="0" smtClean="0"/>
              <a:t>Results &amp; Analysis of the 2012 MARFORRES Quality of Life Survey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343400"/>
            <a:ext cx="6400800" cy="195072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 smtClean="0"/>
              <a:t>Mr Chris Mace (504) 697-8132</a:t>
            </a:r>
          </a:p>
          <a:p>
            <a:pPr eaLnBrk="1" hangingPunct="1">
              <a:spcBef>
                <a:spcPts val="0"/>
              </a:spcBef>
            </a:pPr>
            <a:r>
              <a:rPr lang="en-US" sz="2800" dirty="0" smtClean="0"/>
              <a:t>MFR MCCS Deputy Director</a:t>
            </a:r>
          </a:p>
          <a:p>
            <a:pPr eaLnBrk="1" hangingPunct="1">
              <a:spcBef>
                <a:spcPts val="0"/>
              </a:spcBef>
            </a:pPr>
            <a:r>
              <a:rPr lang="en-US" sz="2800" dirty="0" smtClean="0"/>
              <a:t>27 Aug 2012</a:t>
            </a:r>
          </a:p>
          <a:p>
            <a:pPr eaLnBrk="1" hangingPunct="1">
              <a:spcBef>
                <a:spcPts val="0"/>
              </a:spcBef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    </a:t>
            </a:r>
            <a:r>
              <a:rPr lang="en-US" sz="3600" dirty="0" smtClean="0"/>
              <a:t>Satisfaction with Orleans Parish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4831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Orleans Parish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Very Satisfied: 8                                (9%)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Satisfied: 23                                     (26%)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Neutral: 36                                       (40%)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Dissatisfied: 10                                (11%)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Very Dissatisfied: 13                       (14%)</a:t>
            </a:r>
          </a:p>
          <a:p>
            <a:pPr lvl="3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advTm="1169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       </a:t>
            </a:r>
            <a:r>
              <a:rPr lang="en-US" sz="3600" dirty="0" smtClean="0"/>
              <a:t>Quality of Life Concerns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4831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What do you think is the biggest problem facing your parish today?</a:t>
            </a:r>
            <a:endParaRPr lang="en-US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Street Infrastructure:                             (29%)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Crime:                                                   (25%)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Education:                                             (16%)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Economy/Unemployment:                    (14%)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Politics/Government:                            (11%)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Other:                                                      (5%)</a:t>
            </a:r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advTm="1169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      </a:t>
            </a:r>
            <a:r>
              <a:rPr lang="en-US" sz="3600" dirty="0" smtClean="0"/>
              <a:t>How Far Do We Commute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4069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Commute Distance (one way)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0-20 miles: 190  (81%) 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20-40 miles: 22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40-60 miles: 19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60+: 4</a:t>
            </a:r>
          </a:p>
          <a:p>
            <a:pPr eaLnBrk="1" hangingPunct="1"/>
            <a:r>
              <a:rPr lang="en-US" sz="2800" dirty="0" smtClean="0"/>
              <a:t>Commute Time (one way)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&gt; 30 minutes: 144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30-45: 63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45-60: 20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&lt;60: 13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advTm="1169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         </a:t>
            </a:r>
            <a:r>
              <a:rPr lang="en-US" sz="3600" dirty="0" smtClean="0"/>
              <a:t>Child Care Services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924800" cy="44069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21% of respondents have children in child care.  Of those: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34% use the JRB Belle Chasse CDC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30% use a private facility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18% use a friend/relative/spouse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16% use the Federal City YMCA CDC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2% of children are out of state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advTm="1169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dirty="0" smtClean="0"/>
              <a:t>School Grades of Dependent Children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924800" cy="44069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Breakdown of grades attended by respondents children: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Pre K – 2</a:t>
            </a:r>
            <a:r>
              <a:rPr lang="en-US" baseline="30000" dirty="0" smtClean="0"/>
              <a:t>nd</a:t>
            </a:r>
            <a:r>
              <a:rPr lang="en-US" dirty="0" smtClean="0"/>
              <a:t> Grade:        (25%)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Grades 3-5:                   (28%)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Grades 6-8:                   (17%)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Grades 9-12:                 (16%)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College:                        (14%)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800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advTm="11697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      </a:t>
            </a:r>
            <a:r>
              <a:rPr lang="en-US" sz="3600" dirty="0" smtClean="0"/>
              <a:t>Types of Schools Attended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# of Children per Types of Schools attended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Public: 103 children attending           (65%)   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Private: 32                                          (20%) 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Home Schooling: 6                              (3%)  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Other: 17                                            (12%)</a:t>
            </a:r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Total Responses: 158 </a:t>
            </a:r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advTm="1169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     </a:t>
            </a:r>
            <a:r>
              <a:rPr lang="en-US" sz="3600" dirty="0" smtClean="0"/>
              <a:t> School Attended by Name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2545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Schools attended by name and # of times selected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K-12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dirty="0" smtClean="0"/>
              <a:t>Belle Chasse School District: 41 (Plaquemines Parish)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dirty="0" smtClean="0"/>
              <a:t>NOMMA: 3 </a:t>
            </a:r>
            <a:r>
              <a:rPr lang="en-US" sz="2000" dirty="0" smtClean="0"/>
              <a:t>(New Orleans Maritime Military Academy) – </a:t>
            </a:r>
            <a:r>
              <a:rPr lang="en-US" sz="2000" b="1" i="1" dirty="0" smtClean="0">
                <a:solidFill>
                  <a:srgbClr val="FF0000"/>
                </a:solidFill>
              </a:rPr>
              <a:t>New!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dirty="0" smtClean="0"/>
              <a:t>Other various schools: 39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College: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sz="2000" dirty="0" smtClean="0"/>
              <a:t>LSU: 9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sz="2000" dirty="0" smtClean="0"/>
              <a:t>Tulane: 5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sz="2000" dirty="0" smtClean="0"/>
              <a:t>Nicholls State: 5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sz="2000" dirty="0" smtClean="0"/>
              <a:t>Delgado: 4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sz="2000" dirty="0" smtClean="0"/>
              <a:t>UNO: 4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advTm="11697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5105400"/>
          </a:xfrm>
          <a:ln>
            <a:noFill/>
          </a:ln>
        </p:spPr>
        <p:txBody>
          <a:bodyPr/>
          <a:lstStyle/>
          <a:p>
            <a:pPr eaLnBrk="1" hangingPunct="1"/>
            <a:r>
              <a:rPr lang="en-US" dirty="0" smtClean="0"/>
              <a:t>What improvements need to be made in the public schools of your district?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More parent involvement:                                                           (12%)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No improvements:                                                                       (11%)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Well maintained classrooms/facilities:                                        (11%)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Better test scores:                                                                         (10%)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More math:                                                                                     (9%)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More art, music, sports enrichment classes:                                  (9%)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More science:                                                                                 (8%)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Physical Ed in elementary schools:                                               (8%)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More classroom aids:                                                                     (7%)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Other:   [More/Better Teachers: 5, More discipline: 4]                 (7%)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Special Needs:                                                                               (4%)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1800" dirty="0" smtClean="0"/>
              <a:t>More field trips:                                                                             (3%)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      </a:t>
            </a:r>
            <a:r>
              <a:rPr lang="en-US" sz="3600" dirty="0" smtClean="0"/>
              <a:t>Education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advTm="11697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                 Questions?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50300" cy="4810125"/>
          </a:xfrm>
        </p:spPr>
        <p:txBody>
          <a:bodyPr/>
          <a:lstStyle/>
          <a:p>
            <a:pPr lvl="2" algn="ctr" eaLnBrk="1" hangingPunct="1">
              <a:lnSpc>
                <a:spcPct val="70000"/>
              </a:lnSpc>
              <a:buFontTx/>
              <a:buNone/>
              <a:defRPr/>
            </a:pPr>
            <a:endParaRPr lang="en-US" sz="3200" b="1" dirty="0" smtClean="0">
              <a:solidFill>
                <a:srgbClr val="003399"/>
              </a:solidFill>
            </a:endParaRPr>
          </a:p>
          <a:p>
            <a:pPr marL="342900" lvl="2" indent="-342900" eaLnBrk="1" hangingPunct="1">
              <a:lnSpc>
                <a:spcPct val="70000"/>
              </a:lnSpc>
              <a:buSzTx/>
              <a:buFont typeface="Arial" pitchFamily="34" charset="0"/>
              <a:buChar char="•"/>
              <a:defRPr/>
            </a:pPr>
            <a:r>
              <a:rPr lang="en-US" sz="2800" dirty="0" smtClean="0"/>
              <a:t>Call MCCS toll free at 1 866 305 9058</a:t>
            </a:r>
          </a:p>
          <a:p>
            <a:pPr marL="342900" lvl="2" indent="-342900" eaLnBrk="1" hangingPunct="1">
              <a:lnSpc>
                <a:spcPct val="70000"/>
              </a:lnSpc>
              <a:buSzTx/>
              <a:buNone/>
              <a:defRPr/>
            </a:pPr>
            <a:endParaRPr lang="en-US" sz="2800" dirty="0" smtClean="0"/>
          </a:p>
          <a:p>
            <a:pPr marL="342900" lvl="2" indent="-342900" eaLnBrk="1" hangingPunct="1">
              <a:lnSpc>
                <a:spcPct val="70000"/>
              </a:lnSpc>
              <a:buSzTx/>
              <a:buFont typeface="Arial" pitchFamily="34" charset="0"/>
              <a:buChar char="•"/>
              <a:defRPr/>
            </a:pPr>
            <a:r>
              <a:rPr lang="en-US" sz="2800" dirty="0" smtClean="0"/>
              <a:t>Email </a:t>
            </a:r>
            <a:r>
              <a:rPr lang="en-US" sz="2800" dirty="0" smtClean="0">
                <a:hlinkClick r:id="rId3"/>
              </a:rPr>
              <a:t>mfrmccs@usmc.mil</a:t>
            </a:r>
            <a:endParaRPr lang="en-US" sz="2800" dirty="0" smtClean="0"/>
          </a:p>
          <a:p>
            <a:pPr marL="342900" lvl="2" indent="-342900" eaLnBrk="1" hangingPunct="1">
              <a:lnSpc>
                <a:spcPct val="70000"/>
              </a:lnSpc>
              <a:buSzTx/>
              <a:buNone/>
              <a:defRPr/>
            </a:pPr>
            <a:endParaRPr lang="en-US" sz="2800" dirty="0" smtClean="0"/>
          </a:p>
          <a:p>
            <a:pPr marL="342900" lvl="2" indent="-342900" eaLnBrk="1" hangingPunct="1">
              <a:lnSpc>
                <a:spcPct val="70000"/>
              </a:lnSpc>
              <a:buSzTx/>
              <a:buFont typeface="Arial" pitchFamily="34" charset="0"/>
              <a:buChar char="•"/>
              <a:defRPr/>
            </a:pPr>
            <a:r>
              <a:rPr lang="en-US" sz="2800" dirty="0" smtClean="0"/>
              <a:t>Visit our web site at: </a:t>
            </a:r>
          </a:p>
          <a:p>
            <a:pPr marL="342900" lvl="2" indent="-342900" eaLnBrk="1" hangingPunct="1">
              <a:lnSpc>
                <a:spcPct val="70000"/>
              </a:lnSpc>
              <a:buSzTx/>
              <a:buNone/>
              <a:defRPr/>
            </a:pPr>
            <a:r>
              <a:rPr lang="en-US" sz="2800" u="sng" dirty="0" smtClean="0">
                <a:hlinkClick r:id="rId4"/>
              </a:rPr>
              <a:t> </a:t>
            </a:r>
            <a:r>
              <a:rPr lang="en-US" sz="2800" u="sng" dirty="0" smtClean="0">
                <a:hlinkClick r:id="rId4"/>
              </a:rPr>
              <a:t> http</a:t>
            </a:r>
            <a:r>
              <a:rPr lang="en-US" sz="2800" u="sng" dirty="0" smtClean="0">
                <a:hlinkClick r:id="rId4"/>
              </a:rPr>
              <a:t>://www.marforres.marines.mil/GeneralSpecialStaff/MarineCorpsCommunityServices.aspx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342900" lvl="2" indent="-342900" eaLnBrk="1" hangingPunct="1">
              <a:lnSpc>
                <a:spcPct val="70000"/>
              </a:lnSpc>
              <a:buSzTx/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endParaRPr lang="en-US" sz="2000" dirty="0" smtClean="0"/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endParaRPr lang="en-US" sz="2000" dirty="0" smtClean="0"/>
          </a:p>
          <a:p>
            <a:pPr algn="ctr" eaLnBrk="1" hangingPunct="1">
              <a:lnSpc>
                <a:spcPct val="70000"/>
              </a:lnSpc>
              <a:defRPr/>
            </a:pPr>
            <a:endParaRPr lang="en-US" sz="2000" dirty="0" smtClean="0"/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advTm="24234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               </a:t>
            </a:r>
            <a:r>
              <a:rPr lang="en-US" sz="3600" dirty="0" smtClean="0"/>
              <a:t>Survey Notes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2545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Survey conducted in July 2012 using </a:t>
            </a:r>
            <a:r>
              <a:rPr lang="en-US" sz="2800" dirty="0" err="1" smtClean="0"/>
              <a:t>Zoomerang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Survey was open to all Marines, Civilians, &amp; Contractors working at MARFORRES or JRB Belle Chasse</a:t>
            </a:r>
          </a:p>
          <a:p>
            <a:pPr eaLnBrk="1" hangingPunct="1"/>
            <a:r>
              <a:rPr lang="en-US" sz="2800" dirty="0" smtClean="0"/>
              <a:t>Total # of responses received = 266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advTm="1169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   </a:t>
            </a:r>
            <a:r>
              <a:rPr lang="en-US" sz="3600" dirty="0" smtClean="0"/>
              <a:t>Survey Respondent Population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2545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Responses were received from: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Officer  (O-4 - O-9) = 34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Officer  (WO - O-3) = 21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Enlisted  (E-6 - E-9) = 49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Enlisted  (E-1 - E-5) = 98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Civilian  (GS and NAF) = 56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Contractor  = 9 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advTm="1169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    </a:t>
            </a:r>
            <a:r>
              <a:rPr lang="en-US" sz="3600" dirty="0" smtClean="0"/>
              <a:t>Overview of Where We Live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648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81% of respondents live within 20 miles of MARCORSPTFAC and in Orleans, Plaquemines, Jefferson parishes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dirty="0" smtClean="0"/>
              <a:t>Most common ZIP Codes: Belle Chasse, Old Aurora, Algiers, </a:t>
            </a:r>
            <a:r>
              <a:rPr lang="en-US" sz="2000" dirty="0" err="1" smtClean="0"/>
              <a:t>MarCorSptFac</a:t>
            </a:r>
            <a:r>
              <a:rPr lang="en-US" sz="2000" dirty="0" smtClean="0"/>
              <a:t>, Gretna, and Harvey</a:t>
            </a:r>
          </a:p>
          <a:p>
            <a:pPr eaLnBrk="1" hangingPunct="1"/>
            <a:r>
              <a:rPr lang="en-US" sz="2800" dirty="0" smtClean="0"/>
              <a:t>34% live on base, 66% off base</a:t>
            </a:r>
          </a:p>
          <a:p>
            <a:pPr eaLnBrk="1" hangingPunct="1"/>
            <a:r>
              <a:rPr lang="en-US" sz="2800" dirty="0" smtClean="0"/>
              <a:t>29% own their homes, 71% rent (includes base housing)</a:t>
            </a:r>
          </a:p>
          <a:p>
            <a:pPr eaLnBrk="1" hangingPunct="1"/>
            <a:r>
              <a:rPr lang="en-US" sz="2800" dirty="0" smtClean="0"/>
              <a:t>67% are satisfied or very satisfied w/child’s school</a:t>
            </a:r>
          </a:p>
          <a:p>
            <a:pPr eaLnBrk="1" hangingPunct="1"/>
            <a:r>
              <a:rPr lang="en-US" sz="2800" dirty="0" smtClean="0"/>
              <a:t>73% of children attend public schools</a:t>
            </a:r>
          </a:p>
          <a:p>
            <a:pPr lvl="1" eaLnBrk="1" hangingPunct="1"/>
            <a:r>
              <a:rPr lang="en-US" sz="2000" dirty="0" smtClean="0"/>
              <a:t>Of those 51% attend Belle Chasse school district</a:t>
            </a:r>
          </a:p>
          <a:p>
            <a:pPr lvl="1" eaLnBrk="1" hangingPunct="1"/>
            <a:r>
              <a:rPr lang="en-US" sz="2000" dirty="0" smtClean="0"/>
              <a:t>49% attend one of 39 other local school districts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advTm="1169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   </a:t>
            </a:r>
            <a:r>
              <a:rPr lang="en-US" sz="3600" dirty="0" smtClean="0"/>
              <a:t>Where We Live (by ZIP code)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724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Residence by most popular ZIP codes </a:t>
            </a:r>
            <a:r>
              <a:rPr lang="en-US" sz="2000" i="1" dirty="0" smtClean="0"/>
              <a:t>(Top 6 only)</a:t>
            </a:r>
          </a:p>
          <a:p>
            <a:pPr eaLnBrk="1" hangingPunct="1">
              <a:buNone/>
            </a:pPr>
            <a:endParaRPr lang="en-US" sz="1200" i="1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70037 (Belle Chasse ): 70                                  [Plaquemines]                                                         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70131 (Old Aurora): 41                                     [Orleans]  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70114 (Algiers/MARCORSPTFAC): 28           [Orleans]       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70056/58 (Gretna/Harvey): 22                           [Jefferson]                    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70001-70006 (Metairie): 15                               [Jefferson]                         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70460/61 (Slidell): 12    </a:t>
            </a:r>
          </a:p>
          <a:p>
            <a:pPr lvl="1" eaLnBrk="1" hangingPunct="1">
              <a:buNone/>
            </a:pPr>
            <a:endParaRPr lang="en-US" dirty="0" smtClean="0"/>
          </a:p>
          <a:p>
            <a:pPr marL="457200" lvl="1" indent="-457200" eaLnBrk="1" hangingPunct="1">
              <a:buNone/>
            </a:pPr>
            <a:r>
              <a:rPr lang="en-US" dirty="0" smtClean="0"/>
              <a:t>[ ] = Parish                               </a:t>
            </a:r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advTm="1169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    </a:t>
            </a:r>
            <a:r>
              <a:rPr lang="en-US" sz="3600" dirty="0" smtClean="0"/>
              <a:t>Where We Live (by Parish)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2545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Respondent’s Residence by Parish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Orleans: 89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Plaquemines: 76              Top 3 parishes by residence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Jefferson: 60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St Tammany: 23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St Charles: 4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St Bernard: 3</a:t>
            </a:r>
            <a:endParaRPr lang="en-US" sz="2800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Other: 10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ight Brace 5"/>
          <p:cNvSpPr/>
          <p:nvPr/>
        </p:nvSpPr>
        <p:spPr bwMode="auto">
          <a:xfrm>
            <a:off x="3733800" y="2133600"/>
            <a:ext cx="533400" cy="1219200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169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 </a:t>
            </a:r>
            <a:r>
              <a:rPr lang="en-US" sz="3600" dirty="0" smtClean="0"/>
              <a:t>Quality of Life (QOL) Satisfaction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2545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45% of respondents are satisfied or very satisfied with life in their parish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30% are neutral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25% are dissatisfied or very dissatisfied</a:t>
            </a:r>
          </a:p>
          <a:p>
            <a:pPr eaLnBrk="1" hangingPunct="1"/>
            <a:r>
              <a:rPr lang="en-US" sz="2800" dirty="0" smtClean="0"/>
              <a:t>39% are satisfied or very satisfied with the overall quality of life in LA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30% are neutral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31% are dissatisfied or very dissatisfied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advTm="1169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   </a:t>
            </a:r>
            <a:r>
              <a:rPr lang="en-US" sz="3600" dirty="0" smtClean="0"/>
              <a:t>Satisfaction with Jefferson Parish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4831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Jefferson Parish</a:t>
            </a:r>
            <a:endParaRPr lang="en-US" sz="2000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Very Satisfied: 11                (21%)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Satisfied: 21                         (40%)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Neutral: 11                           (21%)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Dissatisfied: 3                        (6%)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Very Dissatisfied: 6             (12%)</a:t>
            </a:r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Ø"/>
            </a:pPr>
            <a:endParaRPr lang="en-US" dirty="0" smtClean="0"/>
          </a:p>
          <a:p>
            <a:pPr lvl="1"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advTm="1169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 </a:t>
            </a:r>
            <a:r>
              <a:rPr lang="en-US" sz="3600" dirty="0" smtClean="0"/>
              <a:t>Satisfaction with Plaquemines Parish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4831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Plaquemines Parish</a:t>
            </a:r>
            <a:endParaRPr lang="en-US" sz="2000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Very Satisfied: 7                  (10%)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Satisfied: 23                         (32%)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Neutral: 23                           (32%)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Dissatisfied: 9                      (12%)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Very Dissatisfied: 9             (12%)</a:t>
            </a:r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Ø"/>
            </a:pPr>
            <a:endParaRPr lang="en-US" dirty="0" smtClean="0"/>
          </a:p>
          <a:p>
            <a:pPr lvl="1"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5AD2A-6472-433B-9E73-A6EBB1AE04D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advTm="11697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and Briefing Template">
  <a:themeElements>
    <a:clrScheme name="Command Briefing 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Command Briefing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Command Briefing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and Briefing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and Briefing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and Briefing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and Briefing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and Briefing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and Briefing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and Briefing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1550855</TotalTime>
  <Words>952</Words>
  <Application>Microsoft Office PowerPoint</Application>
  <PresentationFormat>On-screen Show (4:3)</PresentationFormat>
  <Paragraphs>204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Command Briefing Template</vt:lpstr>
      <vt:lpstr>Results &amp; Analysis of the 2012 MARFORRES Quality of Life Survey </vt:lpstr>
      <vt:lpstr>               Survey Notes</vt:lpstr>
      <vt:lpstr>   Survey Respondent Population </vt:lpstr>
      <vt:lpstr>    Overview of Where We Live</vt:lpstr>
      <vt:lpstr>   Where We Live (by ZIP code)</vt:lpstr>
      <vt:lpstr>    Where We Live (by Parish)</vt:lpstr>
      <vt:lpstr> Quality of Life (QOL) Satisfaction</vt:lpstr>
      <vt:lpstr>   Satisfaction with Jefferson Parish</vt:lpstr>
      <vt:lpstr> Satisfaction with Plaquemines Parish</vt:lpstr>
      <vt:lpstr>    Satisfaction with Orleans Parish</vt:lpstr>
      <vt:lpstr>       Quality of Life Concerns</vt:lpstr>
      <vt:lpstr>      How Far Do We Commute</vt:lpstr>
      <vt:lpstr>         Child Care Services </vt:lpstr>
      <vt:lpstr>School Grades of Dependent Children </vt:lpstr>
      <vt:lpstr>      Types of Schools Attended</vt:lpstr>
      <vt:lpstr>      School Attended by Name</vt:lpstr>
      <vt:lpstr>      Education Improvements</vt:lpstr>
      <vt:lpstr>                 Questions?</vt:lpstr>
    </vt:vector>
  </TitlesOfParts>
  <Company>usmc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MFR G-1</dc:title>
  <dc:creator>chad.gillihan</dc:creator>
  <cp:lastModifiedBy>christopher.mace</cp:lastModifiedBy>
  <cp:revision>765</cp:revision>
  <dcterms:created xsi:type="dcterms:W3CDTF">2003-11-11T17:22:44Z</dcterms:created>
  <dcterms:modified xsi:type="dcterms:W3CDTF">2012-10-31T13:27:46Z</dcterms:modified>
</cp:coreProperties>
</file>